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 Slab" pitchFamily="2" charset="0"/>
      <p:regular r:id="rId13"/>
      <p:bold r:id="rId14"/>
    </p:embeddedFont>
    <p:embeddedFont>
      <p:font typeface="Roboto Slab ExtraBold" pitchFamily="2" charset="0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98eb5025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98eb5025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92268b1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92268b1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92268b1e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92268b1e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include configuration of cycle 8.3 and delete CARTA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9520713b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9520713b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92268b1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92268b1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98eb5025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98eb5025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simulated with 4 actual images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98eb5025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c98eb5025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simulated with 4 actual images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95640dafe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95640dafe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92268b1e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92268b1e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ALMA Observatory | ALM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76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689850" y="68975"/>
            <a:ext cx="5757900" cy="22071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Dust Continuum Analysis of Distant Galaxies through Simulations of ALMA Observations</a:t>
            </a:r>
            <a:endParaRPr sz="35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0" y="3773400"/>
            <a:ext cx="2965800" cy="13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Sebastian Isaac Montaño</a:t>
            </a:r>
            <a:endParaRPr sz="2550">
              <a:solidFill>
                <a:schemeClr val="lt1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Dr. Allison Noble</a:t>
            </a:r>
            <a:endParaRPr sz="2550">
              <a:solidFill>
                <a:schemeClr val="lt1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Alex Pigarelli, Sarah Saavedra, Patrick Kamieneski</a:t>
            </a:r>
            <a:endParaRPr sz="2000"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25" y="473588"/>
            <a:ext cx="1106175" cy="14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ASU Logo PNG Transparent &amp; SVG Vector - Freebie Suppl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7650" y="526900"/>
            <a:ext cx="1370100" cy="13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350675" y="4749300"/>
            <a:ext cx="17868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Image Credit: NRAO</a:t>
            </a:r>
            <a:endParaRPr sz="12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290675" y="4441800"/>
            <a:ext cx="16425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20 April, 2024</a:t>
            </a:r>
            <a:endParaRPr sz="1750"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/>
        </p:nvSpPr>
        <p:spPr>
          <a:xfrm>
            <a:off x="2723700" y="2181750"/>
            <a:ext cx="36966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sz="5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30" y="0"/>
            <a:ext cx="649466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10900" y="88650"/>
            <a:ext cx="3643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Slab"/>
                <a:ea typeface="Roboto Slab"/>
                <a:cs typeface="Roboto Slab"/>
                <a:sym typeface="Roboto Slab"/>
              </a:rPr>
              <a:t>Agenda &amp; Introduction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2441850" y="719163"/>
            <a:ext cx="4260300" cy="739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Understanding of Galactic Environments and Evolution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2441850" y="2074050"/>
            <a:ext cx="4260300" cy="739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Thermal Dust Emission of Cluster Galaxies from 10 billion years ago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8" name="Google Shape;68;p14"/>
          <p:cNvCxnSpPr>
            <a:stCxn id="66" idx="2"/>
            <a:endCxn id="67" idx="0"/>
          </p:cNvCxnSpPr>
          <p:nvPr/>
        </p:nvCxnSpPr>
        <p:spPr>
          <a:xfrm>
            <a:off x="4572000" y="1458363"/>
            <a:ext cx="0" cy="61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273675" y="4199800"/>
            <a:ext cx="3643200" cy="867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Generate ALMA simulations using our real observing conditions and measured galaxy properties</a:t>
            </a:r>
            <a:endParaRPr sz="16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5153475" y="4199800"/>
            <a:ext cx="3643200" cy="867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Determine the reliability of the measured properties over a grid of signal-to-noise ratios and sizes</a:t>
            </a:r>
            <a:endParaRPr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050725" y="2813300"/>
            <a:ext cx="2460979" cy="1386537"/>
          </a:xfrm>
          <a:custGeom>
            <a:avLst/>
            <a:gdLst/>
            <a:ahLst/>
            <a:cxnLst/>
            <a:rect l="l" t="t" r="r" b="b"/>
            <a:pathLst>
              <a:path w="100111" h="37837" extrusionOk="0">
                <a:moveTo>
                  <a:pt x="100111" y="0"/>
                </a:moveTo>
                <a:cubicBezTo>
                  <a:pt x="95447" y="4007"/>
                  <a:pt x="84871" y="21612"/>
                  <a:pt x="72127" y="24042"/>
                </a:cubicBezTo>
                <a:cubicBezTo>
                  <a:pt x="59383" y="26473"/>
                  <a:pt x="35670" y="12284"/>
                  <a:pt x="23649" y="14583"/>
                </a:cubicBezTo>
                <a:cubicBezTo>
                  <a:pt x="11628" y="16882"/>
                  <a:pt x="3942" y="33961"/>
                  <a:pt x="0" y="3783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" name="Google Shape;72;p14"/>
          <p:cNvSpPr/>
          <p:nvPr/>
        </p:nvSpPr>
        <p:spPr>
          <a:xfrm flipH="1">
            <a:off x="4572122" y="2813250"/>
            <a:ext cx="2573353" cy="1386537"/>
          </a:xfrm>
          <a:custGeom>
            <a:avLst/>
            <a:gdLst/>
            <a:ahLst/>
            <a:cxnLst/>
            <a:rect l="l" t="t" r="r" b="b"/>
            <a:pathLst>
              <a:path w="100111" h="37837" extrusionOk="0">
                <a:moveTo>
                  <a:pt x="100111" y="0"/>
                </a:moveTo>
                <a:cubicBezTo>
                  <a:pt x="95447" y="4007"/>
                  <a:pt x="84871" y="21612"/>
                  <a:pt x="72127" y="24042"/>
                </a:cubicBezTo>
                <a:cubicBezTo>
                  <a:pt x="59383" y="26473"/>
                  <a:pt x="35670" y="12284"/>
                  <a:pt x="23649" y="14583"/>
                </a:cubicBezTo>
                <a:cubicBezTo>
                  <a:pt x="11628" y="16882"/>
                  <a:pt x="3942" y="33961"/>
                  <a:pt x="0" y="3783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l="2883" t="3682" r="2276" b="2367"/>
          <a:stretch/>
        </p:blipFill>
        <p:spPr>
          <a:xfrm>
            <a:off x="473850" y="1066450"/>
            <a:ext cx="1419500" cy="13994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l="2627" t="2864" r="2523" b="2285"/>
          <a:stretch/>
        </p:blipFill>
        <p:spPr>
          <a:xfrm>
            <a:off x="473850" y="2489275"/>
            <a:ext cx="1419500" cy="13994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" name="Google Shape;75;p14"/>
          <p:cNvSpPr txBox="1"/>
          <p:nvPr/>
        </p:nvSpPr>
        <p:spPr>
          <a:xfrm>
            <a:off x="473850" y="3912100"/>
            <a:ext cx="10929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Pigarelli, 2023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0650" y="999638"/>
            <a:ext cx="1441725" cy="14417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0652" y="2468137"/>
            <a:ext cx="1441725" cy="14417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" name="Google Shape;78;p14"/>
          <p:cNvSpPr txBox="1"/>
          <p:nvPr/>
        </p:nvSpPr>
        <p:spPr>
          <a:xfrm>
            <a:off x="7205900" y="3909875"/>
            <a:ext cx="10929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Slab"/>
                <a:ea typeface="Roboto Slab"/>
                <a:cs typeface="Roboto Slab"/>
                <a:sym typeface="Roboto Slab"/>
              </a:rPr>
              <a:t> Pigarelli, 2023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86030" y="0"/>
            <a:ext cx="649466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150300" y="118225"/>
            <a:ext cx="5574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Slab"/>
                <a:ea typeface="Roboto Slab"/>
                <a:cs typeface="Roboto Slab"/>
                <a:sym typeface="Roboto Slab"/>
              </a:rPr>
              <a:t>Simulation Procedure: Applications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3372150" y="1894075"/>
            <a:ext cx="2298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Common Astronomy Software Application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6" name="Google Shape;86;p15" descr="Common Astronomy Software Applications — CASAdocs 6.2 document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425" y="940450"/>
            <a:ext cx="2578050" cy="8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 l="52736" t="1741" r="597" b="52798"/>
          <a:stretch/>
        </p:blipFill>
        <p:spPr>
          <a:xfrm>
            <a:off x="222825" y="2942075"/>
            <a:ext cx="3389450" cy="1958925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5">
            <a:alphaModFix/>
          </a:blip>
          <a:srcRect l="61053" t="50880" r="8969" b="2047"/>
          <a:stretch/>
        </p:blipFill>
        <p:spPr>
          <a:xfrm>
            <a:off x="6300350" y="2942073"/>
            <a:ext cx="2017451" cy="18369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cxnSp>
        <p:nvCxnSpPr>
          <p:cNvPr id="89" name="Google Shape;89;p15"/>
          <p:cNvCxnSpPr/>
          <p:nvPr/>
        </p:nvCxnSpPr>
        <p:spPr>
          <a:xfrm rot="10800000" flipH="1">
            <a:off x="4232325" y="3791925"/>
            <a:ext cx="1374900" cy="8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5"/>
          <p:cNvSpPr txBox="1"/>
          <p:nvPr/>
        </p:nvSpPr>
        <p:spPr>
          <a:xfrm>
            <a:off x="502300" y="2571750"/>
            <a:ext cx="28305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Antenna Configuration 8.3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455425" y="2289600"/>
            <a:ext cx="17073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Point Spread Function (PSF)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6030" y="0"/>
            <a:ext cx="649466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150300" y="118225"/>
            <a:ext cx="7998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Slab"/>
                <a:ea typeface="Roboto Slab"/>
                <a:cs typeface="Roboto Slab"/>
                <a:sym typeface="Roboto Slab"/>
              </a:rPr>
              <a:t>Simulation Procedure: Model Gaussian Distribution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116800" y="1645700"/>
            <a:ext cx="26568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Flux = 1.4 mJy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Major Axis = 0.500 arcsec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Minor Axis: 0.375 arcsec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775" y="1021400"/>
            <a:ext cx="3253224" cy="291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000" y="1021400"/>
            <a:ext cx="268200" cy="29147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1" name="Google Shape;101;p16"/>
          <p:cNvSpPr txBox="1"/>
          <p:nvPr/>
        </p:nvSpPr>
        <p:spPr>
          <a:xfrm rot="-5400000">
            <a:off x="5201550" y="2375450"/>
            <a:ext cx="7278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Jy/beam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6030" y="0"/>
            <a:ext cx="649466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150300" y="118225"/>
            <a:ext cx="7170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Slab"/>
                <a:ea typeface="Roboto Slab"/>
                <a:cs typeface="Roboto Slab"/>
                <a:sym typeface="Roboto Slab"/>
              </a:rPr>
              <a:t>Simulation Procedure: Antenna Configuration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l="61053" t="50880" r="8969" b="2047"/>
          <a:stretch/>
        </p:blipFill>
        <p:spPr>
          <a:xfrm>
            <a:off x="3235425" y="1653298"/>
            <a:ext cx="2017451" cy="18369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9" name="Google Shape;109;p17"/>
          <p:cNvSpPr txBox="1"/>
          <p:nvPr/>
        </p:nvSpPr>
        <p:spPr>
          <a:xfrm>
            <a:off x="3235425" y="1062975"/>
            <a:ext cx="1868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Point Spread Function for ALMA 8.3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2456513" y="2330400"/>
            <a:ext cx="544800" cy="482700"/>
          </a:xfrm>
          <a:prstGeom prst="mathPlus">
            <a:avLst>
              <a:gd name="adj1" fmla="val 2352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218925" y="1062975"/>
            <a:ext cx="1489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Model Gaussian Distribution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5551075" y="2424000"/>
            <a:ext cx="544800" cy="295500"/>
          </a:xfrm>
          <a:prstGeom prst="mathEqual">
            <a:avLst>
              <a:gd name="adj1" fmla="val 23520"/>
              <a:gd name="adj2" fmla="val 1176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l="26185" t="8097" r="26427" b="13667"/>
          <a:stretch/>
        </p:blipFill>
        <p:spPr>
          <a:xfrm>
            <a:off x="6394071" y="1653300"/>
            <a:ext cx="2089854" cy="18369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14" name="Google Shape;114;p17"/>
          <p:cNvSpPr txBox="1"/>
          <p:nvPr/>
        </p:nvSpPr>
        <p:spPr>
          <a:xfrm>
            <a:off x="6314000" y="1032075"/>
            <a:ext cx="22500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Convolution of Model Gaussian with PSF &amp; Noise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925" y="1635550"/>
            <a:ext cx="2089800" cy="187240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6030" y="0"/>
            <a:ext cx="649466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150300" y="118225"/>
            <a:ext cx="7830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Slab"/>
                <a:ea typeface="Roboto Slab"/>
                <a:cs typeface="Roboto Slab"/>
                <a:sym typeface="Roboto Slab"/>
              </a:rPr>
              <a:t>Simulation Procedure: Residual &amp; Final Images (1)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521975" y="4538375"/>
            <a:ext cx="59505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Can you guess which of these two blocks are simulations?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118363" y="2136150"/>
            <a:ext cx="8943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?</a:t>
            </a:r>
            <a:endParaRPr sz="4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30" y="0"/>
            <a:ext cx="649466" cy="8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1375" y="1149300"/>
            <a:ext cx="1613025" cy="14727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4400" y="1149300"/>
            <a:ext cx="1644001" cy="14727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1375" y="2648225"/>
            <a:ext cx="1600050" cy="14727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4400" y="2648225"/>
            <a:ext cx="1644000" cy="147274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550" y="1149288"/>
            <a:ext cx="1600050" cy="143337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69600" y="1149300"/>
            <a:ext cx="1600050" cy="143337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9550" y="2600975"/>
            <a:ext cx="1577225" cy="14333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69600" y="2595175"/>
            <a:ext cx="1600050" cy="14449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150300" y="118225"/>
            <a:ext cx="7830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Slab"/>
                <a:ea typeface="Roboto Slab"/>
                <a:cs typeface="Roboto Slab"/>
                <a:sym typeface="Roboto Slab"/>
              </a:rPr>
              <a:t>Simulation Procedure: Residual &amp; Final Images (2)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30" y="0"/>
            <a:ext cx="649466" cy="8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1375" y="1149300"/>
            <a:ext cx="1613025" cy="14727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4400" y="1149300"/>
            <a:ext cx="1644001" cy="14727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1375" y="2648225"/>
            <a:ext cx="1600050" cy="14727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4400" y="2648225"/>
            <a:ext cx="1644000" cy="147274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550" y="1149288"/>
            <a:ext cx="1600050" cy="143337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69600" y="1149300"/>
            <a:ext cx="1600050" cy="143337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9550" y="2600975"/>
            <a:ext cx="1577225" cy="14333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69600" y="2595175"/>
            <a:ext cx="1600050" cy="14449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p19"/>
          <p:cNvSpPr txBox="1"/>
          <p:nvPr/>
        </p:nvSpPr>
        <p:spPr>
          <a:xfrm>
            <a:off x="6680400" y="775075"/>
            <a:ext cx="13008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Simulations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158050" y="775063"/>
            <a:ext cx="13632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Real Sources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269550" y="4052650"/>
            <a:ext cx="14193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Noble, Pigarelli 2023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1869600" y="2600975"/>
            <a:ext cx="863400" cy="19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J0224_104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269550" y="1149300"/>
            <a:ext cx="863400" cy="19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J0224_191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269550" y="2600975"/>
            <a:ext cx="863400" cy="19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J0224_366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869600" y="1149300"/>
            <a:ext cx="863400" cy="19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J0224_104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5661375" y="1149300"/>
            <a:ext cx="1057500" cy="19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Simulation A4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5661375" y="2648225"/>
            <a:ext cx="1057500" cy="19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Simulation C4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7274400" y="1149300"/>
            <a:ext cx="1057500" cy="19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Simulation B5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274400" y="2648225"/>
            <a:ext cx="1057500" cy="19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Simulation D3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50300" y="118225"/>
            <a:ext cx="52164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Slab"/>
                <a:ea typeface="Roboto Slab"/>
                <a:cs typeface="Roboto Slab"/>
                <a:sym typeface="Roboto Slab"/>
              </a:rPr>
              <a:t>Parameter Space for Simulations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99" y="778675"/>
            <a:ext cx="5373151" cy="37994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350" y="778675"/>
            <a:ext cx="800350" cy="37994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20"/>
          <p:cNvSpPr txBox="1"/>
          <p:nvPr/>
        </p:nvSpPr>
        <p:spPr>
          <a:xfrm>
            <a:off x="6709750" y="2268737"/>
            <a:ext cx="2153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PA = Position Angle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MAJ = Major Axis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MIN = Minor Axis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6030" y="0"/>
            <a:ext cx="649466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88" y="1764773"/>
            <a:ext cx="5555225" cy="210235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2" name="Google Shape;172;p21"/>
          <p:cNvSpPr txBox="1"/>
          <p:nvPr/>
        </p:nvSpPr>
        <p:spPr>
          <a:xfrm>
            <a:off x="374400" y="3622925"/>
            <a:ext cx="11010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Saavedra, 2024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150300" y="118225"/>
            <a:ext cx="5044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Slab"/>
                <a:ea typeface="Roboto Slab"/>
                <a:cs typeface="Roboto Slab"/>
                <a:sym typeface="Roboto Slab"/>
              </a:rPr>
              <a:t>Initial Results and Future Work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5054025" y="2487950"/>
            <a:ext cx="102300" cy="103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30" y="0"/>
            <a:ext cx="649466" cy="8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6084900" y="1137450"/>
            <a:ext cx="2829900" cy="3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Slab"/>
              <a:buChar char="●"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Results thus far are within a relatively close range of the input parameters</a:t>
            </a:r>
            <a:endParaRPr sz="15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Slab"/>
              <a:buChar char="●"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Utilize this same methodology for each of the simulations over the full parameter space</a:t>
            </a:r>
            <a:endParaRPr sz="15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Slab"/>
              <a:buChar char="●"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Deduce any patterns of percentage errors among all the simulations</a:t>
            </a:r>
            <a:endParaRPr sz="15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On-screen Show (16:9)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Roboto Slab</vt:lpstr>
      <vt:lpstr>Roboto Slab ExtraBold</vt:lpstr>
      <vt:lpstr>Arial</vt:lpstr>
      <vt:lpstr>Simple Light</vt:lpstr>
      <vt:lpstr>Dust Continuum Analysis of Distant Galaxies through Simulations of ALMA Observations</vt:lpstr>
      <vt:lpstr>Agenda &amp; Introduction</vt:lpstr>
      <vt:lpstr>Simulation Procedure: Applications </vt:lpstr>
      <vt:lpstr>Simulation Procedure: Model Gaussian Distribution </vt:lpstr>
      <vt:lpstr>Simulation Procedure: Antenna Configuration</vt:lpstr>
      <vt:lpstr>Simulation Procedure: Residual &amp; Final Images (1)</vt:lpstr>
      <vt:lpstr>Simulation Procedure: Residual &amp; Final Images (2)</vt:lpstr>
      <vt:lpstr>Parameter Space for Simulations</vt:lpstr>
      <vt:lpstr>Initial Results and 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Continuum Analysis of Distant Galaxies through Simulations of ALMA Observations</dc:title>
  <dc:creator>Michelle A. Coe</dc:creator>
  <cp:lastModifiedBy>Michelle A. Coe</cp:lastModifiedBy>
  <cp:revision>2</cp:revision>
  <dcterms:modified xsi:type="dcterms:W3CDTF">2024-04-09T22:23:25Z</dcterms:modified>
</cp:coreProperties>
</file>